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347" r:id="rId3"/>
    <p:sldId id="319" r:id="rId4"/>
    <p:sldId id="316" r:id="rId5"/>
    <p:sldId id="356" r:id="rId6"/>
    <p:sldId id="359" r:id="rId7"/>
    <p:sldId id="323" r:id="rId8"/>
    <p:sldId id="300" r:id="rId9"/>
    <p:sldId id="266" r:id="rId10"/>
    <p:sldId id="361" r:id="rId11"/>
    <p:sldId id="362" r:id="rId12"/>
    <p:sldId id="363" r:id="rId13"/>
    <p:sldId id="364" r:id="rId14"/>
    <p:sldId id="360" r:id="rId15"/>
    <p:sldId id="311" r:id="rId16"/>
    <p:sldId id="268" r:id="rId17"/>
    <p:sldId id="365" r:id="rId18"/>
    <p:sldId id="366" r:id="rId19"/>
    <p:sldId id="292" r:id="rId20"/>
    <p:sldId id="367" r:id="rId21"/>
    <p:sldId id="320" r:id="rId22"/>
    <p:sldId id="357" r:id="rId23"/>
    <p:sldId id="322" r:id="rId24"/>
    <p:sldId id="339" r:id="rId25"/>
    <p:sldId id="31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 autoAdjust="0"/>
    <p:restoredTop sz="95964" autoAdjust="0"/>
  </p:normalViewPr>
  <p:slideViewPr>
    <p:cSldViewPr>
      <p:cViewPr varScale="1">
        <p:scale>
          <a:sx n="74" d="100"/>
          <a:sy n="74" d="100"/>
        </p:scale>
        <p:origin x="424" y="74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8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1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2/9/2022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5C14FD69-4A85-4715-A222-ABB225B63BC6}" type="datetimeFigureOut">
              <a:rPr lang="en-US" smtClean="0"/>
              <a:pPr/>
              <a:t>2/9/2022</a:t>
            </a:fld>
            <a:endParaRPr lang="en-US" sz="1000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lt"/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www.youtube.com/watch?v=VT5oZndzj68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4186854-A1A4-4B8C-B714-A39BA8E9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132857"/>
            <a:ext cx="10297144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我想要教</a:t>
            </a:r>
            <a:r>
              <a:rPr lang="zh-TW" altLang="en-US" sz="5400" dirty="0">
                <a:solidFill>
                  <a:srgbClr val="FF0000"/>
                </a:solidFill>
              </a:rPr>
              <a:t>青少年</a:t>
            </a:r>
            <a:r>
              <a:rPr lang="zh-TW" altLang="en-US" sz="5400" dirty="0"/>
              <a:t>寫</a:t>
            </a:r>
            <a:r>
              <a:rPr lang="en-US" altLang="zh-TW" sz="5400" dirty="0"/>
              <a:t>(</a:t>
            </a:r>
            <a:r>
              <a:rPr lang="zh-TW" altLang="en-US" sz="5400" dirty="0">
                <a:solidFill>
                  <a:srgbClr val="00B0F0"/>
                </a:solidFill>
              </a:rPr>
              <a:t>體驗</a:t>
            </a:r>
            <a:r>
              <a:rPr lang="en-US" altLang="zh-TW" sz="5400" dirty="0"/>
              <a:t>)python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388AE28-3872-4754-8568-ECFF7EAA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90929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一個奇葩的想法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2C6A342-11F3-48D0-8772-0F80751AAB3F}"/>
              </a:ext>
            </a:extLst>
          </p:cNvPr>
          <p:cNvCxnSpPr/>
          <p:nvPr/>
        </p:nvCxnSpPr>
        <p:spPr>
          <a:xfrm>
            <a:off x="5231904" y="3356992"/>
            <a:ext cx="216024" cy="10801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BEBAC1B5-AD48-4F6D-A39A-2544994FE3F2}"/>
              </a:ext>
            </a:extLst>
          </p:cNvPr>
          <p:cNvSpPr txBox="1">
            <a:spLocks/>
          </p:cNvSpPr>
          <p:nvPr/>
        </p:nvSpPr>
        <p:spPr>
          <a:xfrm>
            <a:off x="1631504" y="4581127"/>
            <a:ext cx="8712968" cy="12241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 algn="ctr">
              <a:buFontTx/>
              <a:buNone/>
            </a:pPr>
            <a:r>
              <a:rPr lang="en-US" altLang="zh-TW" sz="5400" kern="0" dirty="0">
                <a:solidFill>
                  <a:srgbClr val="FF0000"/>
                </a:solidFill>
              </a:rPr>
              <a:t>(</a:t>
            </a:r>
            <a:r>
              <a:rPr lang="zh-TW" altLang="en-US" sz="5400" kern="0" dirty="0">
                <a:solidFill>
                  <a:srgbClr val="FF0000"/>
                </a:solidFill>
              </a:rPr>
              <a:t>小</a:t>
            </a:r>
            <a:r>
              <a:rPr lang="en-US" altLang="zh-TW" sz="5400" kern="0" dirty="0">
                <a:solidFill>
                  <a:srgbClr val="FF0000"/>
                </a:solidFill>
              </a:rPr>
              <a:t>6</a:t>
            </a:r>
            <a:r>
              <a:rPr lang="zh-TW" altLang="en-US" sz="5400" kern="0" dirty="0">
                <a:solidFill>
                  <a:srgbClr val="FF0000"/>
                </a:solidFill>
              </a:rPr>
              <a:t>、</a:t>
            </a:r>
            <a:r>
              <a:rPr lang="en-US" altLang="zh-TW" sz="5400" kern="0" dirty="0">
                <a:solidFill>
                  <a:srgbClr val="FF0000"/>
                </a:solidFill>
              </a:rPr>
              <a:t>7~9</a:t>
            </a:r>
            <a:r>
              <a:rPr lang="zh-TW" altLang="en-US" sz="5400" kern="0" dirty="0">
                <a:solidFill>
                  <a:srgbClr val="FF0000"/>
                </a:solidFill>
              </a:rPr>
              <a:t>年級</a:t>
            </a:r>
            <a:r>
              <a:rPr lang="en-US" altLang="zh-TW" sz="5400" kern="0" dirty="0">
                <a:solidFill>
                  <a:srgbClr val="FF0000"/>
                </a:solidFill>
              </a:rPr>
              <a:t>)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單向選擇結構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39" y="4975503"/>
            <a:ext cx="3956475" cy="1152121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71B94-ECC6-4BD7-B73E-5039B8A2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77" y="1861123"/>
            <a:ext cx="3314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雙向選擇結構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0" y="2124469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19095" y="5186479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797152"/>
            <a:ext cx="590465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6445966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798629" y="2988929"/>
            <a:ext cx="761867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0560496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9954529" y="36098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0560496" y="43019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9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4911612"/>
            <a:ext cx="25251" cy="15580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71EE73-C77B-4E44-AE9B-BBE6F1B6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881" y="5141324"/>
            <a:ext cx="3812972" cy="15041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A59E8D-0229-482D-B1D8-5FC4B1B9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1" y="1565041"/>
            <a:ext cx="3295650" cy="29432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6745B8-BE83-4E3F-9D2E-74165D316175}"/>
              </a:ext>
            </a:extLst>
          </p:cNvPr>
          <p:cNvSpPr txBox="1"/>
          <p:nvPr/>
        </p:nvSpPr>
        <p:spPr>
          <a:xfrm>
            <a:off x="7549459" y="2496485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EF98FDB-E21B-4828-B6EA-530E193C4D9B}"/>
              </a:ext>
            </a:extLst>
          </p:cNvPr>
          <p:cNvCxnSpPr>
            <a:cxnSpLocks/>
          </p:cNvCxnSpPr>
          <p:nvPr/>
        </p:nvCxnSpPr>
        <p:spPr>
          <a:xfrm>
            <a:off x="7320136" y="3009371"/>
            <a:ext cx="77411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01442A6-2869-4002-B086-BEB0E6B37EBD}"/>
              </a:ext>
            </a:extLst>
          </p:cNvPr>
          <p:cNvCxnSpPr>
            <a:cxnSpLocks/>
          </p:cNvCxnSpPr>
          <p:nvPr/>
        </p:nvCxnSpPr>
        <p:spPr>
          <a:xfrm>
            <a:off x="7309291" y="29833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6236221-4C4D-40FC-B3DE-DA4DC23A1F2E}"/>
              </a:ext>
            </a:extLst>
          </p:cNvPr>
          <p:cNvSpPr/>
          <p:nvPr/>
        </p:nvSpPr>
        <p:spPr>
          <a:xfrm>
            <a:off x="6703324" y="3604204"/>
            <a:ext cx="1211934" cy="6921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8B6513A-7A61-4D1C-BAAE-353C8F4865D6}"/>
              </a:ext>
            </a:extLst>
          </p:cNvPr>
          <p:cNvCxnSpPr>
            <a:stCxn id="39" idx="2"/>
          </p:cNvCxnSpPr>
          <p:nvPr/>
        </p:nvCxnSpPr>
        <p:spPr>
          <a:xfrm>
            <a:off x="7309291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104130B-1A3C-4773-8939-F4412BA2E10A}"/>
              </a:ext>
            </a:extLst>
          </p:cNvPr>
          <p:cNvCxnSpPr>
            <a:cxnSpLocks/>
          </p:cNvCxnSpPr>
          <p:nvPr/>
        </p:nvCxnSpPr>
        <p:spPr>
          <a:xfrm>
            <a:off x="7296064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EDB037-587B-4437-A0DB-C26DF59BD71B}"/>
              </a:ext>
            </a:extLst>
          </p:cNvPr>
          <p:cNvSpPr txBox="1"/>
          <p:nvPr/>
        </p:nvSpPr>
        <p:spPr>
          <a:xfrm>
            <a:off x="4461732" y="2447961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1D99E6-15D5-4EA0-9440-FC3B63EF96B2}"/>
              </a:ext>
            </a:extLst>
          </p:cNvPr>
          <p:cNvSpPr txBox="1"/>
          <p:nvPr/>
        </p:nvSpPr>
        <p:spPr>
          <a:xfrm>
            <a:off x="4632333" y="3452377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19020" y="160728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9743728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712449-5793-4D94-9614-97C2D961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2" y="1699187"/>
            <a:ext cx="3397614" cy="28835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10FB08-7814-41AF-8C7B-6C8976D7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90" y="1573238"/>
            <a:ext cx="2876935" cy="529470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599F33-434D-458F-AF26-6DB79BA68566}"/>
              </a:ext>
            </a:extLst>
          </p:cNvPr>
          <p:cNvSpPr txBox="1"/>
          <p:nvPr/>
        </p:nvSpPr>
        <p:spPr>
          <a:xfrm>
            <a:off x="6240016" y="4909829"/>
            <a:ext cx="48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 </a:t>
            </a:r>
            <a:r>
              <a:rPr lang="zh-TW" altLang="en-US" dirty="0"/>
              <a:t>使用 </a:t>
            </a:r>
            <a:r>
              <a:rPr lang="en-US" altLang="zh-TW" dirty="0" err="1"/>
              <a:t>elif</a:t>
            </a:r>
            <a:r>
              <a:rPr lang="zh-TW" altLang="en-US" dirty="0"/>
              <a:t>，代表</a:t>
            </a:r>
            <a:r>
              <a:rPr lang="en-US" altLang="zh-TW" dirty="0"/>
              <a:t>else if (</a:t>
            </a:r>
            <a:r>
              <a:rPr lang="zh-TW" altLang="en-US" dirty="0"/>
              <a:t>否則如果是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迴圈變數與圈數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62882" y="2199242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0552" y="471692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73067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720" y="4650102"/>
            <a:ext cx="4456917" cy="1132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255CBD-E8AF-40D0-9FDD-23543475EC12}"/>
              </a:ext>
            </a:extLst>
          </p:cNvPr>
          <p:cNvSpPr txBox="1"/>
          <p:nvPr/>
        </p:nvSpPr>
        <p:spPr>
          <a:xfrm>
            <a:off x="2850867" y="601963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8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9DAB61-438C-4BFB-AA12-2F948CB1C37A}"/>
              </a:ext>
            </a:extLst>
          </p:cNvPr>
          <p:cNvSpPr txBox="1"/>
          <p:nvPr/>
        </p:nvSpPr>
        <p:spPr>
          <a:xfrm>
            <a:off x="2819636" y="373245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 descr="https://upload.wikimedia.org/wikipedia/commons/thumb/f/fc/Bolt200.jpg/340px-Bolt200.jpg">
            <a:extLst>
              <a:ext uri="{FF2B5EF4-FFF2-40B4-BE49-F238E27FC236}">
                <a16:creationId xmlns:a16="http://schemas.microsoft.com/office/drawing/2014/main" id="{A8690CBF-2A6B-419F-ADFA-9B711B4D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6139" y="3289158"/>
            <a:ext cx="1905332" cy="190533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4E80742-4B24-4165-8BCE-6595B458644D}"/>
              </a:ext>
            </a:extLst>
          </p:cNvPr>
          <p:cNvSpPr/>
          <p:nvPr/>
        </p:nvSpPr>
        <p:spPr>
          <a:xfrm>
            <a:off x="7094097" y="1798491"/>
            <a:ext cx="3240360" cy="887396"/>
          </a:xfrm>
          <a:prstGeom prst="wedgeRoundRectCallout">
            <a:avLst>
              <a:gd name="adj1" fmla="val 18735"/>
              <a:gd name="adj2" fmla="val 938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正在跑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第幾圈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9044CD71-0141-421F-ADF7-D6E6F6C861B5}"/>
              </a:ext>
            </a:extLst>
          </p:cNvPr>
          <p:cNvSpPr/>
          <p:nvPr/>
        </p:nvSpPr>
        <p:spPr>
          <a:xfrm>
            <a:off x="8328248" y="5676615"/>
            <a:ext cx="3240360" cy="887396"/>
          </a:xfrm>
          <a:prstGeom prst="wedgeRoundRectCallout">
            <a:avLst>
              <a:gd name="adj1" fmla="val -18379"/>
              <a:gd name="adj2" fmla="val -831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我已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跑完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0A9FD9-8B63-40BD-A1E3-400031DE826E}"/>
              </a:ext>
            </a:extLst>
          </p:cNvPr>
          <p:cNvSpPr txBox="1"/>
          <p:nvPr/>
        </p:nvSpPr>
        <p:spPr>
          <a:xfrm>
            <a:off x="10127641" y="5013176"/>
            <a:ext cx="190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來源：維基百科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8A215-9638-40E1-868E-04A50068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98" y="1425365"/>
            <a:ext cx="2376264" cy="2559667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C38310F-140D-4FF4-A9EF-B4DB739D529B}"/>
              </a:ext>
            </a:extLst>
          </p:cNvPr>
          <p:cNvCxnSpPr>
            <a:cxnSpLocks/>
          </p:cNvCxnSpPr>
          <p:nvPr/>
        </p:nvCxnSpPr>
        <p:spPr>
          <a:xfrm>
            <a:off x="10575307" y="4341183"/>
            <a:ext cx="120932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65334C-0747-46A4-8A94-AD779E91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3274" y="2612056"/>
            <a:ext cx="4102015" cy="22525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59D8B1-90AA-4AA1-8390-922ACE87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4" y="2388957"/>
            <a:ext cx="3343275" cy="3543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2002" y="116632"/>
            <a:ext cx="4322230" cy="11430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程式區塊與縮排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29167" y="3455834"/>
            <a:ext cx="109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</a:t>
            </a:r>
            <a:endParaRPr lang="en-US" altLang="zh-TW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區塊</a:t>
            </a:r>
            <a:endParaRPr lang="zh-TW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63274" y="5027524"/>
            <a:ext cx="4349350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</a:t>
            </a:r>
            <a:r>
              <a:rPr lang="zh-TW" altLang="en-US" sz="2000" dirty="0"/>
              <a:t>遇到</a:t>
            </a:r>
            <a:r>
              <a:rPr lang="zh-TW" altLang="en-US" sz="2000" dirty="0">
                <a:solidFill>
                  <a:srgbClr val="FF0000"/>
                </a:solidFill>
              </a:rPr>
              <a:t>冒號結尾</a:t>
            </a:r>
            <a:r>
              <a:rPr lang="zh-TW" altLang="en-US" sz="2000" dirty="0"/>
              <a:t>時，下一行開始縮排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同一區塊程式須</a:t>
            </a:r>
            <a:r>
              <a:rPr lang="zh-TW" altLang="en-US" sz="2000" dirty="0">
                <a:solidFill>
                  <a:srgbClr val="FF0000"/>
                </a:solidFill>
              </a:rPr>
              <a:t>手動對齊縮排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(</a:t>
            </a:r>
            <a:r>
              <a:rPr lang="zh-TW" altLang="en-US" sz="2000" dirty="0"/>
              <a:t>官方建議一層縮排</a:t>
            </a:r>
            <a:r>
              <a:rPr lang="en-US" altLang="zh-TW" sz="2000" dirty="0"/>
              <a:t>4</a:t>
            </a:r>
            <a:r>
              <a:rPr lang="zh-TW" altLang="en-US" sz="2000" dirty="0"/>
              <a:t>空格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B00A25D-943E-4AE0-972B-B92A485AB5A6}"/>
              </a:ext>
            </a:extLst>
          </p:cNvPr>
          <p:cNvSpPr txBox="1">
            <a:spLocks/>
          </p:cNvSpPr>
          <p:nvPr/>
        </p:nvSpPr>
        <p:spPr>
          <a:xfrm>
            <a:off x="1312689" y="146786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DE93DB58-17B0-4414-A04E-FCAD483DB7C8}"/>
              </a:ext>
            </a:extLst>
          </p:cNvPr>
          <p:cNvSpPr txBox="1">
            <a:spLocks/>
          </p:cNvSpPr>
          <p:nvPr/>
        </p:nvSpPr>
        <p:spPr>
          <a:xfrm>
            <a:off x="7437431" y="147235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F4B371-EBEA-4484-9DC6-C323D9EDFDAB}"/>
              </a:ext>
            </a:extLst>
          </p:cNvPr>
          <p:cNvSpPr txBox="1"/>
          <p:nvPr/>
        </p:nvSpPr>
        <p:spPr>
          <a:xfrm>
            <a:off x="983432" y="5861256"/>
            <a:ext cx="410201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同一區塊程式，會</a:t>
            </a:r>
            <a:r>
              <a:rPr lang="zh-TW" altLang="en-US" sz="2000" dirty="0">
                <a:solidFill>
                  <a:srgbClr val="FF0000"/>
                </a:solidFill>
              </a:rPr>
              <a:t>自動對齊縮排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29" name="右大括弧 28">
            <a:extLst>
              <a:ext uri="{FF2B5EF4-FFF2-40B4-BE49-F238E27FC236}">
                <a16:creationId xmlns:a16="http://schemas.microsoft.com/office/drawing/2014/main" id="{17D36671-E169-4373-9945-525393BF8F81}"/>
              </a:ext>
            </a:extLst>
          </p:cNvPr>
          <p:cNvSpPr/>
          <p:nvPr/>
        </p:nvSpPr>
        <p:spPr>
          <a:xfrm>
            <a:off x="3917034" y="3348038"/>
            <a:ext cx="344253" cy="86409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F85DBF8E-B474-43E2-BE22-9E8B86F9E714}"/>
              </a:ext>
            </a:extLst>
          </p:cNvPr>
          <p:cNvSpPr/>
          <p:nvPr/>
        </p:nvSpPr>
        <p:spPr>
          <a:xfrm>
            <a:off x="3459279" y="4796973"/>
            <a:ext cx="344253" cy="4123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5D215D6-D648-47A7-A210-A31094F1C5A3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261287" y="3780087"/>
            <a:ext cx="1067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弧 37">
            <a:extLst>
              <a:ext uri="{FF2B5EF4-FFF2-40B4-BE49-F238E27FC236}">
                <a16:creationId xmlns:a16="http://schemas.microsoft.com/office/drawing/2014/main" id="{871E2206-0941-457B-BC66-FD07BA1119A9}"/>
              </a:ext>
            </a:extLst>
          </p:cNvPr>
          <p:cNvSpPr/>
          <p:nvPr/>
        </p:nvSpPr>
        <p:spPr>
          <a:xfrm flipH="1">
            <a:off x="7733453" y="3257692"/>
            <a:ext cx="344253" cy="522395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6E7391E3-39D4-447D-B60A-6D5D9FF22E78}"/>
              </a:ext>
            </a:extLst>
          </p:cNvPr>
          <p:cNvSpPr/>
          <p:nvPr/>
        </p:nvSpPr>
        <p:spPr>
          <a:xfrm flipH="1">
            <a:off x="7733454" y="4236023"/>
            <a:ext cx="344252" cy="43896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E15892E-84E6-4385-B26F-B155163D4A5B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3803532" y="4363092"/>
            <a:ext cx="1519481" cy="640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7F39176-425B-4B45-BAB6-659AD31AF51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357312" y="3518890"/>
            <a:ext cx="1376141" cy="270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47253FE-C8AB-407C-B296-E0C612E4BBB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357312" y="4327598"/>
            <a:ext cx="1376142" cy="127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C8569E5-0A22-42DE-BE8F-7A64EDA2DECE}"/>
              </a:ext>
            </a:extLst>
          </p:cNvPr>
          <p:cNvSpPr txBox="1"/>
          <p:nvPr/>
        </p:nvSpPr>
        <p:spPr>
          <a:xfrm>
            <a:off x="10224087" y="2632137"/>
            <a:ext cx="1488537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FFFF00"/>
                </a:solidFill>
              </a:rPr>
              <a:t>#</a:t>
            </a:r>
            <a:r>
              <a:rPr lang="zh-TW" altLang="en-US" sz="1600" dirty="0">
                <a:solidFill>
                  <a:srgbClr val="FFFF00"/>
                </a:solidFill>
              </a:rPr>
              <a:t>冒號結尾</a:t>
            </a:r>
            <a:endParaRPr lang="en-US" altLang="zh-TW" sz="1600" dirty="0">
              <a:solidFill>
                <a:srgbClr val="FFFF00"/>
              </a:solidFill>
            </a:endParaRPr>
          </a:p>
        </p:txBody>
      </p:sp>
      <p:cxnSp>
        <p:nvCxnSpPr>
          <p:cNvPr id="7174" name="直線單箭頭接點 7173">
            <a:extLst>
              <a:ext uri="{FF2B5EF4-FFF2-40B4-BE49-F238E27FC236}">
                <a16:creationId xmlns:a16="http://schemas.microsoft.com/office/drawing/2014/main" id="{B3405424-E9BC-4750-A824-88FC63B8F46E}"/>
              </a:ext>
            </a:extLst>
          </p:cNvPr>
          <p:cNvCxnSpPr>
            <a:cxnSpLocks/>
          </p:cNvCxnSpPr>
          <p:nvPr/>
        </p:nvCxnSpPr>
        <p:spPr>
          <a:xfrm flipH="1">
            <a:off x="9259958" y="2924944"/>
            <a:ext cx="959735" cy="48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8" grpId="0"/>
      <p:bldP spid="25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831975" y="219621"/>
            <a:ext cx="878497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資科常識  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從零開始、有頭無尾</a:t>
            </a:r>
          </a:p>
        </p:txBody>
      </p:sp>
      <p:sp>
        <p:nvSpPr>
          <p:cNvPr id="2" name="AutoShape 2" descr="Python range()的解釋和可視化- 每日頭條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6144681" cy="34563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F603C6-85BA-4AF0-98C3-7E272819DCB0}"/>
              </a:ext>
            </a:extLst>
          </p:cNvPr>
          <p:cNvSpPr txBox="1">
            <a:spLocks/>
          </p:cNvSpPr>
          <p:nvPr/>
        </p:nvSpPr>
        <p:spPr>
          <a:xfrm>
            <a:off x="7044601" y="1988840"/>
            <a:ext cx="3744416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從零開始數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720A9D8-0F6F-4D4F-A7F7-08F6B94E9006}"/>
              </a:ext>
            </a:extLst>
          </p:cNvPr>
          <p:cNvSpPr txBox="1">
            <a:spLocks/>
          </p:cNvSpPr>
          <p:nvPr/>
        </p:nvSpPr>
        <p:spPr>
          <a:xfrm>
            <a:off x="6960096" y="2585280"/>
            <a:ext cx="4464496" cy="226350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範圍有含開頭</a:t>
            </a:r>
            <a:b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不含結尾</a:t>
            </a:r>
          </a:p>
        </p:txBody>
      </p:sp>
    </p:spTree>
    <p:extLst>
      <p:ext uri="{BB962C8B-B14F-4D97-AF65-F5344CB8AC3E}">
        <p14:creationId xmlns:p14="http://schemas.microsoft.com/office/powerpoint/2010/main" val="3440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337125" y="252047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重複無限次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2337125" y="154246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6758532" y="154246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96DD5CF9-E493-4D6E-A576-43F8765F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63" y="2685308"/>
            <a:ext cx="2466302" cy="25607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9EDA1-1CEE-4008-8BF3-3E79D4424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3" t="16401" r="48229" b="65749"/>
          <a:stretch/>
        </p:blipFill>
        <p:spPr>
          <a:xfrm>
            <a:off x="6648443" y="2880358"/>
            <a:ext cx="2414370" cy="13681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6627104" y="4797152"/>
            <a:ext cx="320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while True </a:t>
            </a:r>
            <a:r>
              <a:rPr lang="zh-TW" altLang="en-US" dirty="0"/>
              <a:t>當條件成立時</a:t>
            </a:r>
          </a:p>
        </p:txBody>
      </p:sp>
    </p:spTree>
    <p:extLst>
      <p:ext uri="{BB962C8B-B14F-4D97-AF65-F5344CB8AC3E}">
        <p14:creationId xmlns:p14="http://schemas.microsoft.com/office/powerpoint/2010/main" val="1484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711624" y="269509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重複依條件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1907003" y="1575437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7320136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9564918" y="2946920"/>
            <a:ext cx="180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持續條件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30D859-C5F4-46CB-9B19-8D1BFCE9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2" y="2620868"/>
            <a:ext cx="3152775" cy="31146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20D268-E935-44CE-A8D6-86C927068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2" t="15350" r="44566" b="61550"/>
          <a:stretch/>
        </p:blipFill>
        <p:spPr>
          <a:xfrm>
            <a:off x="6376242" y="3108939"/>
            <a:ext cx="2750758" cy="1584176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E4F056F-26E7-4AC2-A348-22E62478EC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687159" y="3423974"/>
            <a:ext cx="877759" cy="149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47B5B0-6149-4F23-8D9B-2B23B1997F85}"/>
              </a:ext>
            </a:extLst>
          </p:cNvPr>
          <p:cNvSpPr txBox="1"/>
          <p:nvPr/>
        </p:nvSpPr>
        <p:spPr>
          <a:xfrm>
            <a:off x="3835537" y="2975978"/>
            <a:ext cx="1698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離開條件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3340BF7-BDDE-4266-84FC-1F978589DAEA}"/>
              </a:ext>
            </a:extLst>
          </p:cNvPr>
          <p:cNvCxnSpPr>
            <a:cxnSpLocks/>
          </p:cNvCxnSpPr>
          <p:nvPr/>
        </p:nvCxnSpPr>
        <p:spPr>
          <a:xfrm flipH="1">
            <a:off x="3467030" y="3246299"/>
            <a:ext cx="684755" cy="158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0964786-4355-4BFC-ABD8-035E93A14723}"/>
              </a:ext>
            </a:extLst>
          </p:cNvPr>
          <p:cNvSpPr txBox="1"/>
          <p:nvPr/>
        </p:nvSpPr>
        <p:spPr>
          <a:xfrm>
            <a:off x="1343472" y="5877272"/>
            <a:ext cx="34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Scratch</a:t>
            </a:r>
            <a:r>
              <a:rPr lang="zh-TW" altLang="en-US" dirty="0"/>
              <a:t>使用「直到」 </a:t>
            </a:r>
            <a:r>
              <a:rPr lang="en-US" altLang="zh-TW" dirty="0"/>
              <a:t>(until…)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D65BBC-21ED-4E64-A4DF-DB4BDC624435}"/>
              </a:ext>
            </a:extLst>
          </p:cNvPr>
          <p:cNvSpPr txBox="1"/>
          <p:nvPr/>
        </p:nvSpPr>
        <p:spPr>
          <a:xfrm>
            <a:off x="6530086" y="5877272"/>
            <a:ext cx="3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使用「</a:t>
            </a:r>
            <a:r>
              <a:rPr lang="en-US" altLang="zh-TW" dirty="0"/>
              <a:t>while</a:t>
            </a:r>
            <a:r>
              <a:rPr lang="zh-TW" altLang="en-US" dirty="0"/>
              <a:t>」</a:t>
            </a:r>
            <a:r>
              <a:rPr lang="en-US" altLang="zh-TW" dirty="0"/>
              <a:t> (</a:t>
            </a:r>
            <a:r>
              <a:rPr lang="zh-TW" altLang="en-US" dirty="0"/>
              <a:t>當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7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063552" y="260648"/>
            <a:ext cx="83529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函式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6944" y="5020202"/>
            <a:ext cx="4035456" cy="132889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46"/>
          <a:stretch/>
        </p:blipFill>
        <p:spPr bwMode="auto">
          <a:xfrm>
            <a:off x="7659840" y="5673213"/>
            <a:ext cx="3692161" cy="46186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>
            <a:cxnSpLocks/>
          </p:cNvCxnSpPr>
          <p:nvPr/>
        </p:nvCxnSpPr>
        <p:spPr>
          <a:xfrm>
            <a:off x="1790569" y="4890224"/>
            <a:ext cx="7164796" cy="8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標題 1"/>
          <p:cNvSpPr txBox="1">
            <a:spLocks/>
          </p:cNvSpPr>
          <p:nvPr/>
        </p:nvSpPr>
        <p:spPr>
          <a:xfrm>
            <a:off x="3143672" y="1088740"/>
            <a:ext cx="2520280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先定義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7659840" y="1111368"/>
            <a:ext cx="2468608" cy="926976"/>
          </a:xfrm>
          <a:prstGeom prst="rect">
            <a:avLst/>
          </a:prstGeom>
        </p:spPr>
        <p:txBody>
          <a:bodyPr anchor="b" anchorCtr="0">
            <a:normAutofit fontScale="85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再呼叫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6B9AAFC-E806-4B9F-9409-9716293FF226}"/>
              </a:ext>
            </a:extLst>
          </p:cNvPr>
          <p:cNvSpPr txBox="1">
            <a:spLocks/>
          </p:cNvSpPr>
          <p:nvPr/>
        </p:nvSpPr>
        <p:spPr>
          <a:xfrm>
            <a:off x="114630" y="2533464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6F191179-DDFA-4628-8881-1524F2635856}"/>
              </a:ext>
            </a:extLst>
          </p:cNvPr>
          <p:cNvSpPr txBox="1">
            <a:spLocks/>
          </p:cNvSpPr>
          <p:nvPr/>
        </p:nvSpPr>
        <p:spPr>
          <a:xfrm>
            <a:off x="42622" y="502020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136623-69BB-4011-B8CE-1C5B0E01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2986087"/>
            <a:ext cx="2381250" cy="885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7249F1-2A47-46E6-822B-345CE781D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4" y="1847512"/>
            <a:ext cx="2787350" cy="2946173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1943E49-9597-4E43-B42B-F4A40DDDDCD3}"/>
              </a:ext>
            </a:extLst>
          </p:cNvPr>
          <p:cNvCxnSpPr>
            <a:cxnSpLocks/>
          </p:cNvCxnSpPr>
          <p:nvPr/>
        </p:nvCxnSpPr>
        <p:spPr>
          <a:xfrm>
            <a:off x="7176120" y="1592796"/>
            <a:ext cx="0" cy="30603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71608BF-9EED-480F-97EB-AC893B9CBB92}"/>
              </a:ext>
            </a:extLst>
          </p:cNvPr>
          <p:cNvCxnSpPr>
            <a:cxnSpLocks/>
          </p:cNvCxnSpPr>
          <p:nvPr/>
        </p:nvCxnSpPr>
        <p:spPr>
          <a:xfrm>
            <a:off x="7176120" y="5128183"/>
            <a:ext cx="3488" cy="153017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48DE9A-426A-4F96-884C-62ADE54CE7B5}"/>
              </a:ext>
            </a:extLst>
          </p:cNvPr>
          <p:cNvSpPr txBox="1"/>
          <p:nvPr/>
        </p:nvSpPr>
        <p:spPr>
          <a:xfrm>
            <a:off x="9413074" y="4740101"/>
            <a:ext cx="171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r>
              <a:rPr lang="en-US" altLang="zh-TW" dirty="0"/>
              <a:t>(</a:t>
            </a:r>
            <a:r>
              <a:rPr lang="zh-TW" altLang="en-US" dirty="0"/>
              <a:t>或引數</a:t>
            </a:r>
            <a:r>
              <a:rPr lang="en-US" altLang="zh-TW" dirty="0"/>
              <a:t>)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290D977-2CA9-4359-ACA9-F5EDEDCE43DA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9192344" y="3460440"/>
            <a:ext cx="1076106" cy="127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0A25102-D8BF-4BEB-B792-9D6A0AB8B6FF}"/>
              </a:ext>
            </a:extLst>
          </p:cNvPr>
          <p:cNvCxnSpPr>
            <a:stCxn id="20" idx="2"/>
          </p:cNvCxnSpPr>
          <p:nvPr/>
        </p:nvCxnSpPr>
        <p:spPr>
          <a:xfrm flipH="1">
            <a:off x="9840416" y="5109433"/>
            <a:ext cx="428034" cy="5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7441E-4BA0-40DF-8DE8-665FDC422DB0}"/>
              </a:ext>
            </a:extLst>
          </p:cNvPr>
          <p:cNvSpPr txBox="1"/>
          <p:nvPr/>
        </p:nvSpPr>
        <p:spPr>
          <a:xfrm>
            <a:off x="4303571" y="6412686"/>
            <a:ext cx="280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def </a:t>
            </a:r>
            <a:r>
              <a:rPr lang="zh-TW" altLang="en-US" dirty="0"/>
              <a:t>定義   </a:t>
            </a:r>
            <a:r>
              <a:rPr lang="en-US" altLang="zh-TW" dirty="0"/>
              <a:t>(</a:t>
            </a:r>
            <a:r>
              <a:rPr lang="zh-TW" altLang="en-US" dirty="0"/>
              <a:t>英文</a:t>
            </a:r>
            <a:r>
              <a:rPr lang="en-US" altLang="zh-TW" dirty="0"/>
              <a:t>define)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4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C733282C-440F-4D33-8CB7-65B9D177A259}"/>
              </a:ext>
            </a:extLst>
          </p:cNvPr>
          <p:cNvSpPr/>
          <p:nvPr/>
        </p:nvSpPr>
        <p:spPr>
          <a:xfrm>
            <a:off x="3967785" y="3251020"/>
            <a:ext cx="471793" cy="202589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147AFBFD-4AC6-475F-B6C6-BAFFB5766FB1}"/>
              </a:ext>
            </a:extLst>
          </p:cNvPr>
          <p:cNvSpPr txBox="1">
            <a:spLocks/>
          </p:cNvSpPr>
          <p:nvPr/>
        </p:nvSpPr>
        <p:spPr>
          <a:xfrm>
            <a:off x="1461765" y="331864"/>
            <a:ext cx="83529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事件驅動程式 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結構與流程</a:t>
            </a:r>
            <a:endParaRPr lang="zh-TW" alt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17B22E-A53D-46DC-A168-E7F838904E72}"/>
              </a:ext>
            </a:extLst>
          </p:cNvPr>
          <p:cNvSpPr/>
          <p:nvPr/>
        </p:nvSpPr>
        <p:spPr>
          <a:xfrm>
            <a:off x="4686416" y="3262219"/>
            <a:ext cx="2304256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def </a:t>
            </a:r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按下滑鼠時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):</a:t>
            </a:r>
          </a:p>
          <a:p>
            <a:pPr algn="ctr"/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程式區塊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D8DBE26-9F4A-48DA-85C5-0992D2E020CB}"/>
              </a:ext>
            </a:extLst>
          </p:cNvPr>
          <p:cNvSpPr/>
          <p:nvPr/>
        </p:nvSpPr>
        <p:spPr>
          <a:xfrm>
            <a:off x="4799856" y="5301208"/>
            <a:ext cx="1676746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模擬主迴圈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</a:t>
            </a:r>
            <a:endParaRPr lang="zh-TW" altLang="en-US" dirty="0">
              <a:latin typeface="華康新特黑體" panose="02010609010101010101" pitchFamily="49" charset="-120"/>
              <a:ea typeface="華康新特黑體" panose="02010609010101010101" pitchFamily="49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4590311-19B8-490A-9057-411B90D4575E}"/>
              </a:ext>
            </a:extLst>
          </p:cNvPr>
          <p:cNvGrpSpPr/>
          <p:nvPr/>
        </p:nvGrpSpPr>
        <p:grpSpPr>
          <a:xfrm>
            <a:off x="3752476" y="5387758"/>
            <a:ext cx="917948" cy="808917"/>
            <a:chOff x="3953916" y="5180637"/>
            <a:chExt cx="1143744" cy="1040516"/>
          </a:xfrm>
        </p:grpSpPr>
        <p:sp>
          <p:nvSpPr>
            <p:cNvPr id="7" name="箭號: 弧形上彎 6">
              <a:extLst>
                <a:ext uri="{FF2B5EF4-FFF2-40B4-BE49-F238E27FC236}">
                  <a16:creationId xmlns:a16="http://schemas.microsoft.com/office/drawing/2014/main" id="{B4A0F32C-EC14-4284-AF8D-D88A799444B0}"/>
                </a:ext>
              </a:extLst>
            </p:cNvPr>
            <p:cNvSpPr/>
            <p:nvPr/>
          </p:nvSpPr>
          <p:spPr>
            <a:xfrm rot="10800000">
              <a:off x="3953916" y="5180637"/>
              <a:ext cx="1080120" cy="481743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箭號: 弧形上彎 7">
              <a:extLst>
                <a:ext uri="{FF2B5EF4-FFF2-40B4-BE49-F238E27FC236}">
                  <a16:creationId xmlns:a16="http://schemas.microsoft.com/office/drawing/2014/main" id="{DBACCC2E-7E7E-439B-818B-12C4265CE6EC}"/>
                </a:ext>
              </a:extLst>
            </p:cNvPr>
            <p:cNvSpPr/>
            <p:nvPr/>
          </p:nvSpPr>
          <p:spPr>
            <a:xfrm>
              <a:off x="4017540" y="5823689"/>
              <a:ext cx="1080120" cy="397464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AC7A2569-6794-47B8-A6ED-55A379442BAB}"/>
              </a:ext>
            </a:extLst>
          </p:cNvPr>
          <p:cNvSpPr/>
          <p:nvPr/>
        </p:nvSpPr>
        <p:spPr>
          <a:xfrm>
            <a:off x="3975546" y="1920117"/>
            <a:ext cx="471793" cy="1113735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迴轉箭號 10">
            <a:extLst>
              <a:ext uri="{FF2B5EF4-FFF2-40B4-BE49-F238E27FC236}">
                <a16:creationId xmlns:a16="http://schemas.microsoft.com/office/drawing/2014/main" id="{200307D5-57E3-44B2-9267-5CDEFEBA3BFB}"/>
              </a:ext>
            </a:extLst>
          </p:cNvPr>
          <p:cNvSpPr/>
          <p:nvPr/>
        </p:nvSpPr>
        <p:spPr>
          <a:xfrm rot="16200000" flipV="1">
            <a:off x="6460046" y="3673098"/>
            <a:ext cx="2452614" cy="1964417"/>
          </a:xfrm>
          <a:prstGeom prst="uturnArrow">
            <a:avLst>
              <a:gd name="adj1" fmla="val 9676"/>
              <a:gd name="adj2" fmla="val 9822"/>
              <a:gd name="adj3" fmla="val 13363"/>
              <a:gd name="adj4" fmla="val 43750"/>
              <a:gd name="adj5" fmla="val 775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3FF64A9-7EED-463D-8E23-6636445BF75A}"/>
              </a:ext>
            </a:extLst>
          </p:cNvPr>
          <p:cNvSpPr/>
          <p:nvPr/>
        </p:nvSpPr>
        <p:spPr>
          <a:xfrm>
            <a:off x="4673062" y="1920117"/>
            <a:ext cx="1687334" cy="7200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新增物體</a:t>
            </a:r>
            <a:r>
              <a:rPr lang="en-US" altLang="zh-TW" dirty="0">
                <a:latin typeface="華康新特黑體" panose="02010609010101010101" pitchFamily="49" charset="-120"/>
                <a:ea typeface="華康新特黑體" panose="02010609010101010101" pitchFamily="49" charset="-120"/>
              </a:rPr>
              <a:t>( )</a:t>
            </a:r>
            <a:endParaRPr lang="zh-TW" altLang="en-US" dirty="0">
              <a:latin typeface="華康新特黑體" panose="02010609010101010101" pitchFamily="49" charset="-120"/>
              <a:ea typeface="華康新特黑體" panose="02010609010101010101" pitchFamily="49" charset="-120"/>
            </a:endParaRPr>
          </a:p>
        </p:txBody>
      </p:sp>
      <p:sp>
        <p:nvSpPr>
          <p:cNvPr id="18" name="箭號: 圓形 17">
            <a:extLst>
              <a:ext uri="{FF2B5EF4-FFF2-40B4-BE49-F238E27FC236}">
                <a16:creationId xmlns:a16="http://schemas.microsoft.com/office/drawing/2014/main" id="{64CB4739-C7DE-48B7-8320-8D30FDB619E2}"/>
              </a:ext>
            </a:extLst>
          </p:cNvPr>
          <p:cNvSpPr/>
          <p:nvPr/>
        </p:nvSpPr>
        <p:spPr>
          <a:xfrm rot="6197121">
            <a:off x="4050524" y="3879416"/>
            <a:ext cx="1498664" cy="1379867"/>
          </a:xfrm>
          <a:prstGeom prst="circularArrow">
            <a:avLst>
              <a:gd name="adj1" fmla="val 5490"/>
              <a:gd name="adj2" fmla="val 1142319"/>
              <a:gd name="adj3" fmla="val 20360881"/>
              <a:gd name="adj4" fmla="val 10638963"/>
              <a:gd name="adj5" fmla="val 876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E75DC056-92B8-4295-AAC2-0118A0717B05}"/>
              </a:ext>
            </a:extLst>
          </p:cNvPr>
          <p:cNvSpPr/>
          <p:nvPr/>
        </p:nvSpPr>
        <p:spPr>
          <a:xfrm>
            <a:off x="4017994" y="3443362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1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9F5CF05-0BBE-4701-89D9-973CB16A0B0F}"/>
              </a:ext>
            </a:extLst>
          </p:cNvPr>
          <p:cNvSpPr/>
          <p:nvPr/>
        </p:nvSpPr>
        <p:spPr>
          <a:xfrm>
            <a:off x="4020381" y="5565687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2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D18C5A7-B8DE-4448-8EEE-3FC809616FB0}"/>
              </a:ext>
            </a:extLst>
          </p:cNvPr>
          <p:cNvSpPr/>
          <p:nvPr/>
        </p:nvSpPr>
        <p:spPr>
          <a:xfrm>
            <a:off x="6955232" y="5589232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3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C60F330-F8E8-423F-904A-3DD309B4A26F}"/>
              </a:ext>
            </a:extLst>
          </p:cNvPr>
          <p:cNvSpPr/>
          <p:nvPr/>
        </p:nvSpPr>
        <p:spPr>
          <a:xfrm>
            <a:off x="5127617" y="4350199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4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54043C7-7193-4776-92E9-F263A884AC29}"/>
              </a:ext>
            </a:extLst>
          </p:cNvPr>
          <p:cNvSpPr txBox="1"/>
          <p:nvPr/>
        </p:nvSpPr>
        <p:spPr>
          <a:xfrm>
            <a:off x="2750510" y="3340595"/>
            <a:ext cx="121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註冊</a:t>
            </a:r>
            <a:endParaRPr lang="en-US" altLang="zh-TW" dirty="0"/>
          </a:p>
          <a:p>
            <a:pPr algn="ctr"/>
            <a:r>
              <a:rPr lang="zh-TW" altLang="en-US" dirty="0"/>
              <a:t>事件函式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7432AC-D8CA-46C0-8264-1D35EF757A9B}"/>
              </a:ext>
            </a:extLst>
          </p:cNvPr>
          <p:cNvSpPr txBox="1"/>
          <p:nvPr/>
        </p:nvSpPr>
        <p:spPr>
          <a:xfrm>
            <a:off x="2491616" y="5532581"/>
            <a:ext cx="13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進入</a:t>
            </a:r>
            <a:endParaRPr lang="en-US" altLang="zh-TW" dirty="0"/>
          </a:p>
          <a:p>
            <a:pPr algn="ctr"/>
            <a:r>
              <a:rPr lang="zh-TW" altLang="en-US" dirty="0"/>
              <a:t>事件主迴圈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027F7CC-B4DF-4845-9701-AE4A908001E7}"/>
              </a:ext>
            </a:extLst>
          </p:cNvPr>
          <p:cNvSpPr txBox="1"/>
          <p:nvPr/>
        </p:nvSpPr>
        <p:spPr>
          <a:xfrm>
            <a:off x="6701471" y="5952583"/>
            <a:ext cx="118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事件發生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7870744-B6B9-474E-B660-51A4D852B545}"/>
              </a:ext>
            </a:extLst>
          </p:cNvPr>
          <p:cNvSpPr txBox="1"/>
          <p:nvPr/>
        </p:nvSpPr>
        <p:spPr>
          <a:xfrm>
            <a:off x="5415240" y="3982299"/>
            <a:ext cx="1378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處理完畢</a:t>
            </a:r>
            <a:endParaRPr lang="en-US" altLang="zh-TW" dirty="0"/>
          </a:p>
          <a:p>
            <a:pPr algn="ctr"/>
            <a:r>
              <a:rPr lang="zh-TW" altLang="en-US" dirty="0"/>
              <a:t>返回主迴圈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3B65858F-51A0-4653-8D44-E343BF724072}"/>
              </a:ext>
            </a:extLst>
          </p:cNvPr>
          <p:cNvSpPr/>
          <p:nvPr/>
        </p:nvSpPr>
        <p:spPr>
          <a:xfrm>
            <a:off x="4030612" y="2150471"/>
            <a:ext cx="386896" cy="38689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Black" panose="020B0A04020102020204" pitchFamily="34" charset="0"/>
              </a:rPr>
              <a:t>0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E1DE0E-77D2-49D2-ACA6-5FDABFA38DAB}"/>
              </a:ext>
            </a:extLst>
          </p:cNvPr>
          <p:cNvSpPr txBox="1"/>
          <p:nvPr/>
        </p:nvSpPr>
        <p:spPr>
          <a:xfrm>
            <a:off x="2796822" y="2123933"/>
            <a:ext cx="121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初始化</a:t>
            </a:r>
          </a:p>
        </p:txBody>
      </p:sp>
    </p:spTree>
    <p:extLst>
      <p:ext uri="{BB962C8B-B14F-4D97-AF65-F5344CB8AC3E}">
        <p14:creationId xmlns:p14="http://schemas.microsoft.com/office/powerpoint/2010/main" val="163501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" y="-2"/>
            <a:ext cx="12192000" cy="68580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B7C735D-9DDD-4DC1-9ACA-C1966744E696}"/>
              </a:ext>
            </a:extLst>
          </p:cNvPr>
          <p:cNvSpPr/>
          <p:nvPr/>
        </p:nvSpPr>
        <p:spPr>
          <a:xfrm>
            <a:off x="7464152" y="1268760"/>
            <a:ext cx="4554007" cy="155024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  <a:ln w="57150"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高中大學、就業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592AC42-8A5F-49AA-9C7F-C12E93FF9D5D}"/>
              </a:ext>
            </a:extLst>
          </p:cNvPr>
          <p:cNvSpPr/>
          <p:nvPr/>
        </p:nvSpPr>
        <p:spPr>
          <a:xfrm>
            <a:off x="1559496" y="4068562"/>
            <a:ext cx="3001644" cy="1769438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</a:schemeClr>
          </a:solidFill>
          <a:ln w="76200"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圖形積木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80E36EE-4FC6-46CC-8958-06003B4196CD}"/>
              </a:ext>
            </a:extLst>
          </p:cNvPr>
          <p:cNvSpPr/>
          <p:nvPr/>
        </p:nvSpPr>
        <p:spPr>
          <a:xfrm rot="19833866">
            <a:off x="4422757" y="2676052"/>
            <a:ext cx="3131474" cy="1171888"/>
          </a:xfrm>
          <a:prstGeom prst="rightArrow">
            <a:avLst>
              <a:gd name="adj1" fmla="val 49863"/>
              <a:gd name="adj2" fmla="val 6437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01090" y="49470"/>
            <a:ext cx="7557418" cy="11430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學習文字程式的障礙</a:t>
            </a: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603198" y="2564904"/>
            <a:ext cx="4299412" cy="3456384"/>
          </a:xfrm>
          <a:prstGeom prst="rect">
            <a:avLst/>
          </a:prstGeom>
        </p:spPr>
        <p:txBody>
          <a:bodyPr anchor="b" anchorCtr="0">
            <a:normAutofit fontScale="92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chemeClr val="accent6"/>
              </a:buClr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鍵盤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排版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環境建置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除錯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1028700" lvl="1" indent="-5715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3916" y="1783658"/>
            <a:ext cx="2988809" cy="285049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6164" y="1772816"/>
            <a:ext cx="2924688" cy="297894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97A501-8726-474A-B76B-D5C02D6C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1833" y="1906874"/>
            <a:ext cx="3294167" cy="3044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2C0081E-CEC5-48D9-9CFD-5EEA01630769}"/>
              </a:ext>
            </a:extLst>
          </p:cNvPr>
          <p:cNvSpPr/>
          <p:nvPr/>
        </p:nvSpPr>
        <p:spPr>
          <a:xfrm>
            <a:off x="1703512" y="5157192"/>
            <a:ext cx="8267680" cy="12445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00000"/>
                  <a:tint val="66000"/>
                  <a:satMod val="160000"/>
                </a:schemeClr>
              </a:gs>
              <a:gs pos="50000">
                <a:schemeClr val="accent1">
                  <a:tint val="100000"/>
                  <a:shade val="100000"/>
                  <a:satMod val="100000"/>
                  <a:tint val="44500"/>
                  <a:satMod val="1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「拖拖拉拉」想法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 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619FB58-70ED-497B-9422-3E0AAB5627F1}"/>
              </a:ext>
            </a:extLst>
          </p:cNvPr>
          <p:cNvSpPr txBox="1">
            <a:spLocks/>
          </p:cNvSpPr>
          <p:nvPr/>
        </p:nvSpPr>
        <p:spPr>
          <a:xfrm>
            <a:off x="186873" y="1336082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0195E1-4CE1-40F7-89C3-F02DF269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11" y="2380702"/>
            <a:ext cx="2297710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8A8C19-B428-4EB7-B2BE-EF7AD7F9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891" y="3371804"/>
            <a:ext cx="2160240" cy="6374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6812A0-F38F-4245-9599-3ECB6FC82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3513231"/>
            <a:ext cx="342120" cy="370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002BA4-E7DD-46A7-AB4D-A766FDDB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1951" y="2592552"/>
            <a:ext cx="4044645" cy="2276218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3F6D804-DEC3-4EF0-A73F-E61C7C6083D0}"/>
              </a:ext>
            </a:extLst>
          </p:cNvPr>
          <p:cNvSpPr txBox="1">
            <a:spLocks/>
          </p:cNvSpPr>
          <p:nvPr/>
        </p:nvSpPr>
        <p:spPr>
          <a:xfrm>
            <a:off x="3185961" y="2292126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滑鼠拖曳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939F893-D4AD-41ED-9CB8-67A490263F19}"/>
              </a:ext>
            </a:extLst>
          </p:cNvPr>
          <p:cNvSpPr txBox="1">
            <a:spLocks/>
          </p:cNvSpPr>
          <p:nvPr/>
        </p:nvSpPr>
        <p:spPr>
          <a:xfrm>
            <a:off x="6507306" y="1470321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貼到編輯器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95D375-F1B0-4575-8344-6DD98881CE90}"/>
              </a:ext>
            </a:extLst>
          </p:cNvPr>
          <p:cNvSpPr txBox="1">
            <a:spLocks/>
          </p:cNvSpPr>
          <p:nvPr/>
        </p:nvSpPr>
        <p:spPr>
          <a:xfrm>
            <a:off x="2375953" y="5153325"/>
            <a:ext cx="5904656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來自剪貼簿的靈感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/>
      <p:bldP spid="14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2B7BA5E-6B25-4323-B2F4-9313460E68B0}"/>
              </a:ext>
            </a:extLst>
          </p:cNvPr>
          <p:cNvSpPr txBox="1">
            <a:spLocks/>
          </p:cNvSpPr>
          <p:nvPr/>
        </p:nvSpPr>
        <p:spPr>
          <a:xfrm>
            <a:off x="3647728" y="116632"/>
            <a:ext cx="5832648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Py4t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文字排版輔助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6FDD80-BEFA-4628-8DE9-E8F054E6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033" y="1987933"/>
            <a:ext cx="2608822" cy="170922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6C3C6-9BCE-4153-83AE-2940A2D1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503" y="4149413"/>
            <a:ext cx="2602578" cy="5661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CF348B-1C4D-4D0D-B0D9-045C89F9E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1" y="2256095"/>
            <a:ext cx="1494147" cy="11729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1A01E-3F0C-49F2-A727-F728A909B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59" y="4876136"/>
            <a:ext cx="1331710" cy="1351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5F9C03-B6C8-4988-9F41-4F6199A85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48" y="2093711"/>
            <a:ext cx="1310282" cy="1290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63B5B3-D6D6-4235-977E-B2F9AD255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2742688" cy="84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1E241D9-8E65-4334-B476-4DBB3A70C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9" y="2241339"/>
            <a:ext cx="1178350" cy="1143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ABC607-7592-43A0-A430-028F6738B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7" y="5179212"/>
            <a:ext cx="1142065" cy="7766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1D18F6-EFBB-4908-8C85-66F49982A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43" y="4715545"/>
            <a:ext cx="1331709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9298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是個有趣的題材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796" y="1516511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4074762"/>
            <a:ext cx="2579474" cy="19858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300114" y="5215975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6187" y="4277096"/>
            <a:ext cx="2248312" cy="1639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517262" y="5343364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819D78-A941-4AEF-AEAA-CD2B863CA3AA}"/>
              </a:ext>
            </a:extLst>
          </p:cNvPr>
          <p:cNvSpPr/>
          <p:nvPr/>
        </p:nvSpPr>
        <p:spPr>
          <a:xfrm>
            <a:off x="3503712" y="6195744"/>
            <a:ext cx="493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https://www.youtube.com/watch?v=VT5oZndzj68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0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408" y="116632"/>
            <a:ext cx="10945216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等於不等於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23392" y="2112485"/>
            <a:ext cx="29626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是設值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60690" y="4563101"/>
            <a:ext cx="42484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571500" indent="-5715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==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才是等於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67408" y="3284984"/>
            <a:ext cx="7145444" cy="1278117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>
              <a:lnSpc>
                <a:spcPct val="12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 = X + 1 </a:t>
            </a:r>
          </a:p>
          <a:p>
            <a:pPr>
              <a:lnSpc>
                <a:spcPct val="120000"/>
              </a:lnSpc>
              <a:buClr>
                <a:srgbClr val="FF0000"/>
              </a:buClr>
              <a:buSzPct val="90000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是成立的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7A43D01-CDD2-4B45-8F59-B27E96A0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2504800"/>
            <a:ext cx="5511190" cy="156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8D0B24C-9CA3-4B28-9D58-06B5E0440D81}"/>
              </a:ext>
            </a:extLst>
          </p:cNvPr>
          <p:cNvSpPr txBox="1">
            <a:spLocks/>
          </p:cNvSpPr>
          <p:nvPr/>
        </p:nvSpPr>
        <p:spPr>
          <a:xfrm>
            <a:off x="6096000" y="4329700"/>
            <a:ext cx="5184576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最後獎金是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4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1464C-4D97-495F-B2A4-CAC75FC8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2" y="16024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35B90-E981-41D4-A5C1-07744603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481"/>
            <a:ext cx="12192000" cy="649853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D7793A5-C89C-4961-B096-B03E9DDEC2A7}"/>
              </a:ext>
            </a:extLst>
          </p:cNvPr>
          <p:cNvSpPr/>
          <p:nvPr/>
        </p:nvSpPr>
        <p:spPr>
          <a:xfrm rot="21223250">
            <a:off x="1086255" y="1384113"/>
            <a:ext cx="2088232" cy="1008112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  <a:alpha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Scratch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464C8A-1551-42FC-9F50-FA2FF71915E4}"/>
              </a:ext>
            </a:extLst>
          </p:cNvPr>
          <p:cNvSpPr/>
          <p:nvPr/>
        </p:nvSpPr>
        <p:spPr>
          <a:xfrm rot="21223250">
            <a:off x="8143560" y="879876"/>
            <a:ext cx="2088232" cy="1008112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Python</a:t>
            </a:r>
            <a:endParaRPr lang="zh-TW" altLang="en-US" sz="32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416F93-9E96-47B7-8537-40421F65F007}"/>
              </a:ext>
            </a:extLst>
          </p:cNvPr>
          <p:cNvSpPr/>
          <p:nvPr/>
        </p:nvSpPr>
        <p:spPr>
          <a:xfrm rot="21311099">
            <a:off x="3851235" y="1341421"/>
            <a:ext cx="3600400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F7E51E5-9189-4AD9-85F7-76E886FE9BCE}"/>
              </a:ext>
            </a:extLst>
          </p:cNvPr>
          <p:cNvSpPr txBox="1">
            <a:spLocks/>
          </p:cNvSpPr>
          <p:nvPr/>
        </p:nvSpPr>
        <p:spPr>
          <a:xfrm rot="21289116">
            <a:off x="2158623" y="1249381"/>
            <a:ext cx="6658883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</a:p>
          <a:p>
            <a:pPr algn="ctr">
              <a:lnSpc>
                <a:spcPct val="150000"/>
              </a:lnSpc>
            </a:pPr>
            <a:r>
              <a:rPr lang="en-US" altLang="zh-TW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 for Teenagers</a:t>
            </a:r>
            <a:endParaRPr lang="zh-TW" altLang="en-US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403E473D-BA0F-4F78-9FBC-974BD342F78A}"/>
              </a:ext>
            </a:extLst>
          </p:cNvPr>
          <p:cNvSpPr txBox="1">
            <a:spLocks/>
          </p:cNvSpPr>
          <p:nvPr/>
        </p:nvSpPr>
        <p:spPr>
          <a:xfrm>
            <a:off x="8649491" y="6353944"/>
            <a:ext cx="3816424" cy="504056"/>
          </a:xfrm>
          <a:prstGeom prst="rect">
            <a:avLst/>
          </a:prstGeom>
        </p:spPr>
        <p:txBody>
          <a:bodyPr anchor="t" anchorCtr="0">
            <a:normAutofit fontScale="4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250000"/>
              </a:lnSpc>
              <a:buClr>
                <a:schemeClr val="tx2"/>
              </a:buClr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圖片來源：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https://commons.wikimedia.org/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EC4150-9562-4AB9-89E6-8A1D1C050EFC}"/>
              </a:ext>
            </a:extLst>
          </p:cNvPr>
          <p:cNvSpPr txBox="1"/>
          <p:nvPr/>
        </p:nvSpPr>
        <p:spPr>
          <a:xfrm rot="21394177">
            <a:off x="3831687" y="337652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橋接</a:t>
            </a:r>
            <a:endParaRPr lang="zh-TW" alt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3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6DFE83-8BD9-4162-9A51-8FA30500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467" y="2325094"/>
            <a:ext cx="2438511" cy="163818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56CE4443-1A3E-4856-BA38-95AC46C7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</a:t>
            </a:r>
            <a:r>
              <a:rPr lang="en-US" altLang="zh-TW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6EA43C39-E1BF-468A-B2F8-E28BD8D93738}"/>
              </a:ext>
            </a:extLst>
          </p:cNvPr>
          <p:cNvSpPr/>
          <p:nvPr/>
        </p:nvSpPr>
        <p:spPr>
          <a:xfrm>
            <a:off x="4518052" y="2655587"/>
            <a:ext cx="2056498" cy="2164013"/>
          </a:xfrm>
          <a:prstGeom prst="mathPlus">
            <a:avLst>
              <a:gd name="adj1" fmla="val 1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7B8BD3E1-48DB-472A-A001-CB75B2C5BF17}"/>
              </a:ext>
            </a:extLst>
          </p:cNvPr>
          <p:cNvSpPr txBox="1">
            <a:spLocks/>
          </p:cNvSpPr>
          <p:nvPr/>
        </p:nvSpPr>
        <p:spPr>
          <a:xfrm>
            <a:off x="6145195" y="3932153"/>
            <a:ext cx="5245370" cy="8874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便利貼、學習模組</a:t>
            </a:r>
            <a:endParaRPr lang="en-US" altLang="zh-TW" sz="4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F7C5CC17-9A11-4818-98E6-FB6C39CC0F48}"/>
              </a:ext>
            </a:extLst>
          </p:cNvPr>
          <p:cNvSpPr txBox="1">
            <a:spLocks/>
          </p:cNvSpPr>
          <p:nvPr/>
        </p:nvSpPr>
        <p:spPr>
          <a:xfrm>
            <a:off x="-9175" y="3932154"/>
            <a:ext cx="4320480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 err="1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endParaRPr lang="en-US" altLang="zh-TW" sz="48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F7B9B3-86CE-4BE1-98CE-A3BDDFB9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011" y="2198371"/>
            <a:ext cx="1701261" cy="18430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936EA584-B06C-45A2-86F6-37DB67A19BD9}"/>
              </a:ext>
            </a:extLst>
          </p:cNvPr>
          <p:cNvSpPr txBox="1">
            <a:spLocks/>
          </p:cNvSpPr>
          <p:nvPr/>
        </p:nvSpPr>
        <p:spPr>
          <a:xfrm>
            <a:off x="310811" y="1055047"/>
            <a:ext cx="3645273" cy="1100133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程式編輯器</a:t>
            </a:r>
            <a:endParaRPr lang="en-US" altLang="zh-TW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5F8F1379-BBA1-4D23-98BB-2DE37EC08E0E}"/>
              </a:ext>
            </a:extLst>
          </p:cNvPr>
          <p:cNvSpPr txBox="1">
            <a:spLocks/>
          </p:cNvSpPr>
          <p:nvPr/>
        </p:nvSpPr>
        <p:spPr>
          <a:xfrm>
            <a:off x="6456040" y="1373928"/>
            <a:ext cx="4176007" cy="725295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外掛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(plug-in)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030D93E7-B022-40A0-9813-92D03D870221}"/>
              </a:ext>
            </a:extLst>
          </p:cNvPr>
          <p:cNvSpPr txBox="1">
            <a:spLocks/>
          </p:cNvSpPr>
          <p:nvPr/>
        </p:nvSpPr>
        <p:spPr>
          <a:xfrm>
            <a:off x="-9175" y="4734354"/>
            <a:ext cx="432048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愛沙尼亞</a:t>
            </a:r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塔爾圖大學開發</a:t>
            </a:r>
            <a:endParaRPr lang="en-US" altLang="zh-TW" sz="26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2578A053-5ADE-4853-A677-05254C128689}"/>
              </a:ext>
            </a:extLst>
          </p:cNvPr>
          <p:cNvSpPr txBox="1">
            <a:spLocks/>
          </p:cNvSpPr>
          <p:nvPr/>
        </p:nvSpPr>
        <p:spPr>
          <a:xfrm>
            <a:off x="5997337" y="4605290"/>
            <a:ext cx="524537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張文宏老師開發與整合</a:t>
            </a:r>
            <a:endParaRPr lang="en-US" altLang="zh-TW" sz="24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採</a:t>
            </a:r>
            <a:r>
              <a:rPr lang="en-US" altLang="zh-TW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1AD5AC55-66B5-40F2-A823-D1784D0BD24F}"/>
              </a:ext>
            </a:extLst>
          </p:cNvPr>
          <p:cNvSpPr txBox="1">
            <a:spLocks/>
          </p:cNvSpPr>
          <p:nvPr/>
        </p:nvSpPr>
        <p:spPr>
          <a:xfrm>
            <a:off x="1350599" y="5851213"/>
            <a:ext cx="7787226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註：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需下載安裝於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windows7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916832"/>
            <a:ext cx="9649072" cy="2647351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不需從零學</a:t>
            </a:r>
            <a:r>
              <a:rPr lang="en-US" altLang="zh-TW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b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FB4C7E42-5B36-4904-89B9-6F6D204EC6D6}"/>
              </a:ext>
            </a:extLst>
          </p:cNvPr>
          <p:cNvSpPr txBox="1">
            <a:spLocks/>
          </p:cNvSpPr>
          <p:nvPr/>
        </p:nvSpPr>
        <p:spPr>
          <a:xfrm>
            <a:off x="1179691" y="4087658"/>
            <a:ext cx="9577064" cy="953049"/>
          </a:xfrm>
          <a:prstGeom prst="rect">
            <a:avLst/>
          </a:prstGeom>
        </p:spPr>
        <p:txBody>
          <a:bodyPr anchor="b" anchorCtr="0">
            <a:normAutofit fontScale="90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概念為起點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0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0DBFB0D-1E65-4002-83C6-01C5F92A3A30}"/>
              </a:ext>
            </a:extLst>
          </p:cNvPr>
          <p:cNvSpPr txBox="1">
            <a:spLocks/>
          </p:cNvSpPr>
          <p:nvPr/>
        </p:nvSpPr>
        <p:spPr>
          <a:xfrm>
            <a:off x="3071664" y="222496"/>
            <a:ext cx="5400600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基本執行順序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2A8B7C-E4A9-494D-AFB7-C0C4C137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3140094"/>
            <a:ext cx="4104456" cy="266429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C9FE719-F8D0-40C2-8623-B7CE395B66F5}"/>
              </a:ext>
            </a:extLst>
          </p:cNvPr>
          <p:cNvSpPr txBox="1">
            <a:spLocks/>
          </p:cNvSpPr>
          <p:nvPr/>
        </p:nvSpPr>
        <p:spPr>
          <a:xfrm>
            <a:off x="1590006" y="1543811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81FAEB-9EEF-4439-BE4B-9601FFF06152}"/>
              </a:ext>
            </a:extLst>
          </p:cNvPr>
          <p:cNvSpPr txBox="1">
            <a:spLocks/>
          </p:cNvSpPr>
          <p:nvPr/>
        </p:nvSpPr>
        <p:spPr>
          <a:xfrm>
            <a:off x="6816080" y="1568455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AFC850-6E57-4EAA-AB1F-6C5AFD10A030}"/>
              </a:ext>
            </a:extLst>
          </p:cNvPr>
          <p:cNvSpPr/>
          <p:nvPr/>
        </p:nvSpPr>
        <p:spPr>
          <a:xfrm rot="5400000">
            <a:off x="3251311" y="3882890"/>
            <a:ext cx="3284617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657D-0FB9-4E07-B20A-7715B166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95431"/>
            <a:ext cx="2190750" cy="3571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BA5D54-46A7-4D7C-BFFD-3BCE25DBFA21}"/>
              </a:ext>
            </a:extLst>
          </p:cNvPr>
          <p:cNvSpPr txBox="1"/>
          <p:nvPr/>
        </p:nvSpPr>
        <p:spPr>
          <a:xfrm>
            <a:off x="4895812" y="3429000"/>
            <a:ext cx="553998" cy="1619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由上而下</a:t>
            </a:r>
          </a:p>
        </p:txBody>
      </p:sp>
    </p:spTree>
    <p:extLst>
      <p:ext uri="{BB962C8B-B14F-4D97-AF65-F5344CB8AC3E}">
        <p14:creationId xmlns:p14="http://schemas.microsoft.com/office/powerpoint/2010/main" val="15514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5720" y="116632"/>
            <a:ext cx="5400600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變數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>
          <a:xfrm>
            <a:off x="2567608" y="3994502"/>
            <a:ext cx="827866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"/>
          <p:cNvSpPr txBox="1">
            <a:spLocks/>
          </p:cNvSpPr>
          <p:nvPr/>
        </p:nvSpPr>
        <p:spPr>
          <a:xfrm>
            <a:off x="3122240" y="1596573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設值</a:t>
            </a:r>
            <a:endParaRPr lang="zh-TW" altLang="en-US" sz="3200" kern="0" dirty="0">
              <a:solidFill>
                <a:srgbClr val="00B05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541868" y="1622312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取值</a:t>
            </a:r>
            <a:endParaRPr lang="zh-TW" altLang="en-US" sz="3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770518" y="1609888"/>
            <a:ext cx="2550980" cy="926976"/>
          </a:xfrm>
          <a:prstGeom prst="rect">
            <a:avLst/>
          </a:prstGeom>
        </p:spPr>
        <p:txBody>
          <a:bodyPr anchor="b" anchorCtr="0">
            <a:normAutofit fontScale="7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52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加後設值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955B5341-7C97-4610-979A-C0017C673D90}"/>
              </a:ext>
            </a:extLst>
          </p:cNvPr>
          <p:cNvSpPr txBox="1">
            <a:spLocks/>
          </p:cNvSpPr>
          <p:nvPr/>
        </p:nvSpPr>
        <p:spPr>
          <a:xfrm>
            <a:off x="689679" y="227126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91DF6C3-AB1F-44D2-8DD7-FE51A5FD7A4A}"/>
              </a:ext>
            </a:extLst>
          </p:cNvPr>
          <p:cNvSpPr txBox="1">
            <a:spLocks/>
          </p:cNvSpPr>
          <p:nvPr/>
        </p:nvSpPr>
        <p:spPr>
          <a:xfrm>
            <a:off x="617671" y="431931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F4E462-79A2-4B3B-9A81-7B4C7EEC8E0C}"/>
              </a:ext>
            </a:extLst>
          </p:cNvPr>
          <p:cNvSpPr txBox="1"/>
          <p:nvPr/>
        </p:nvSpPr>
        <p:spPr>
          <a:xfrm>
            <a:off x="3575720" y="6005576"/>
            <a:ext cx="649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變數名稱需為文字、數字或 </a:t>
            </a:r>
            <a:r>
              <a:rPr lang="en-US" altLang="zh-TW" dirty="0"/>
              <a:t>_ </a:t>
            </a:r>
            <a:r>
              <a:rPr lang="zh-TW" altLang="en-US" dirty="0"/>
              <a:t>， 且開頭不可為數字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0C4ED3-928C-4223-8338-F485FFDF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04" y="2531332"/>
            <a:ext cx="2217121" cy="6536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EEEFE2-A3C0-43E1-AF23-4B69F1D0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77" y="3207194"/>
            <a:ext cx="2255791" cy="732068"/>
          </a:xfrm>
          <a:prstGeom prst="rect">
            <a:avLst/>
          </a:prstGeom>
          <a:effectLst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EB88269-92B4-4811-8D8B-62875148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2858430"/>
            <a:ext cx="2571750" cy="885825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22DDC30-79AF-4FF0-9CD6-61044D0401EB}"/>
              </a:ext>
            </a:extLst>
          </p:cNvPr>
          <p:cNvCxnSpPr>
            <a:cxnSpLocks/>
          </p:cNvCxnSpPr>
          <p:nvPr/>
        </p:nvCxnSpPr>
        <p:spPr>
          <a:xfrm>
            <a:off x="5663952" y="1905231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B40AA6E-7325-4F45-A1B5-BAC34B3E2C2B}"/>
              </a:ext>
            </a:extLst>
          </p:cNvPr>
          <p:cNvCxnSpPr>
            <a:cxnSpLocks/>
          </p:cNvCxnSpPr>
          <p:nvPr/>
        </p:nvCxnSpPr>
        <p:spPr>
          <a:xfrm>
            <a:off x="7784379" y="1956283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64BC583-A6A5-4DDA-B90D-A53B6A476C26}"/>
              </a:ext>
            </a:extLst>
          </p:cNvPr>
          <p:cNvCxnSpPr>
            <a:cxnSpLocks/>
          </p:cNvCxnSpPr>
          <p:nvPr/>
        </p:nvCxnSpPr>
        <p:spPr>
          <a:xfrm>
            <a:off x="7785120" y="4233219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A5F066E-72EE-442B-8BD8-DF49A3442883}"/>
              </a:ext>
            </a:extLst>
          </p:cNvPr>
          <p:cNvCxnSpPr>
            <a:cxnSpLocks/>
          </p:cNvCxnSpPr>
          <p:nvPr/>
        </p:nvCxnSpPr>
        <p:spPr>
          <a:xfrm>
            <a:off x="5663952" y="4193164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7396D9E4-3FF5-45AC-B112-69AA1CD628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047" y="4743750"/>
            <a:ext cx="1065296" cy="48095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A9E6119-FC01-4178-BE1C-99A7103CE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00" y="2807716"/>
            <a:ext cx="1590675" cy="78105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20257B-7ADD-49B8-9265-5327426741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547" y="4743750"/>
            <a:ext cx="1062240" cy="4984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A159C2E-3BE7-4D61-961B-5D4B248B69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4319313"/>
            <a:ext cx="1219615" cy="49844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07C0126-1100-45F0-8A43-FCE00EA1B87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5024597"/>
            <a:ext cx="1660726" cy="4614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4E35AF-9928-4618-84FE-703CC64ABA2D}"/>
              </a:ext>
            </a:extLst>
          </p:cNvPr>
          <p:cNvSpPr txBox="1"/>
          <p:nvPr/>
        </p:nvSpPr>
        <p:spPr>
          <a:xfrm>
            <a:off x="9370300" y="4399875"/>
            <a:ext cx="564582" cy="37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5403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DD938914-6DB3-4CF4-9EA1-EC98B82970A6}"/>
              </a:ext>
            </a:extLst>
          </p:cNvPr>
          <p:cNvSpPr/>
          <p:nvPr/>
        </p:nvSpPr>
        <p:spPr>
          <a:xfrm>
            <a:off x="9430885" y="2790701"/>
            <a:ext cx="1512168" cy="101201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7B78E63-2611-47FA-A077-EEAB19B7A28A}"/>
              </a:ext>
            </a:extLst>
          </p:cNvPr>
          <p:cNvSpPr/>
          <p:nvPr/>
        </p:nvSpPr>
        <p:spPr>
          <a:xfrm>
            <a:off x="7968208" y="2264940"/>
            <a:ext cx="777202" cy="40828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645297" y="233416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重複多次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(for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656948" y="4005064"/>
            <a:ext cx="680720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592" y="5214863"/>
            <a:ext cx="4456917" cy="113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23889A4C-27A5-4883-AA66-C2E7F21C2BE1}"/>
              </a:ext>
            </a:extLst>
          </p:cNvPr>
          <p:cNvSpPr txBox="1">
            <a:spLocks/>
          </p:cNvSpPr>
          <p:nvPr/>
        </p:nvSpPr>
        <p:spPr>
          <a:xfrm>
            <a:off x="227065" y="2240060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9AAC5FF-33DE-45D0-90E9-A9E764FB776E}"/>
              </a:ext>
            </a:extLst>
          </p:cNvPr>
          <p:cNvSpPr txBox="1">
            <a:spLocks/>
          </p:cNvSpPr>
          <p:nvPr/>
        </p:nvSpPr>
        <p:spPr>
          <a:xfrm>
            <a:off x="134164" y="4842134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76C3E8-F4B5-4B68-A251-F6785D421F3A}"/>
              </a:ext>
            </a:extLst>
          </p:cNvPr>
          <p:cNvCxnSpPr>
            <a:cxnSpLocks/>
          </p:cNvCxnSpPr>
          <p:nvPr/>
        </p:nvCxnSpPr>
        <p:spPr>
          <a:xfrm flipV="1">
            <a:off x="3633056" y="4800457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FC2C93B-0180-4018-BCED-30C097D03AAA}"/>
              </a:ext>
            </a:extLst>
          </p:cNvPr>
          <p:cNvCxnSpPr>
            <a:cxnSpLocks/>
          </p:cNvCxnSpPr>
          <p:nvPr/>
        </p:nvCxnSpPr>
        <p:spPr>
          <a:xfrm>
            <a:off x="3633056" y="4782574"/>
            <a:ext cx="1180593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826882-78A6-40AA-8108-B13941F96FDC}"/>
              </a:ext>
            </a:extLst>
          </p:cNvPr>
          <p:cNvSpPr txBox="1"/>
          <p:nvPr/>
        </p:nvSpPr>
        <p:spPr>
          <a:xfrm>
            <a:off x="4792616" y="4611374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迴圈變數</a:t>
            </a:r>
            <a:r>
              <a:rPr lang="en-US" altLang="zh-TW" sz="1400" dirty="0"/>
              <a:t>(</a:t>
            </a:r>
            <a:r>
              <a:rPr lang="zh-TW" altLang="en-US" sz="1400" dirty="0"/>
              <a:t>已完成幾圈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042DF6-BC52-45FB-B362-06646476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98" y="1666319"/>
            <a:ext cx="2602783" cy="224257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51582F-2A4A-4238-8BEB-99D1CBB81EC6}"/>
              </a:ext>
            </a:extLst>
          </p:cNvPr>
          <p:cNvCxnSpPr>
            <a:cxnSpLocks/>
          </p:cNvCxnSpPr>
          <p:nvPr/>
        </p:nvCxnSpPr>
        <p:spPr>
          <a:xfrm flipH="1" flipV="1">
            <a:off x="7460735" y="1593746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7F3AB-D82B-4D3A-8C12-24E8F1750E03}"/>
              </a:ext>
            </a:extLst>
          </p:cNvPr>
          <p:cNvGrpSpPr/>
          <p:nvPr/>
        </p:nvGrpSpPr>
        <p:grpSpPr>
          <a:xfrm>
            <a:off x="7871651" y="1526107"/>
            <a:ext cx="3404515" cy="4725215"/>
            <a:chOff x="7746219" y="1110161"/>
            <a:chExt cx="3404515" cy="472521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9F01981-4016-4565-B684-CB5680DCF13F}"/>
                </a:ext>
              </a:extLst>
            </p:cNvPr>
            <p:cNvSpPr/>
            <p:nvPr/>
          </p:nvSpPr>
          <p:spPr>
            <a:xfrm>
              <a:off x="8055253" y="214225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C06CC8-997F-44E8-AB39-26B22AC0DAA4}"/>
                </a:ext>
              </a:extLst>
            </p:cNvPr>
            <p:cNvSpPr/>
            <p:nvPr/>
          </p:nvSpPr>
          <p:spPr>
            <a:xfrm>
              <a:off x="8055253" y="251156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63F00-C858-4E2A-839B-5B4F040FF37B}"/>
                </a:ext>
              </a:extLst>
            </p:cNvPr>
            <p:cNvSpPr/>
            <p:nvPr/>
          </p:nvSpPr>
          <p:spPr>
            <a:xfrm>
              <a:off x="8055253" y="288088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F28E1C-7650-450B-8FEA-D25BFF526F5B}"/>
                </a:ext>
              </a:extLst>
            </p:cNvPr>
            <p:cNvSpPr/>
            <p:nvPr/>
          </p:nvSpPr>
          <p:spPr>
            <a:xfrm>
              <a:off x="8055253" y="325019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1AB30D5-4BE0-4862-ADCA-F5ABF14F6844}"/>
                </a:ext>
              </a:extLst>
            </p:cNvPr>
            <p:cNvSpPr/>
            <p:nvPr/>
          </p:nvSpPr>
          <p:spPr>
            <a:xfrm>
              <a:off x="8055253" y="361950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2DA07A2-2337-4C72-8CA3-9AD3A5F07E67}"/>
                </a:ext>
              </a:extLst>
            </p:cNvPr>
            <p:cNvSpPr/>
            <p:nvPr/>
          </p:nvSpPr>
          <p:spPr>
            <a:xfrm>
              <a:off x="8055253" y="398881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B12CA5-3FE0-45A5-9127-43C974CFDD57}"/>
                </a:ext>
              </a:extLst>
            </p:cNvPr>
            <p:cNvSpPr/>
            <p:nvPr/>
          </p:nvSpPr>
          <p:spPr>
            <a:xfrm>
              <a:off x="8055253" y="435812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AFE185E-9388-4204-A8DA-66602B8B5ED4}"/>
                </a:ext>
              </a:extLst>
            </p:cNvPr>
            <p:cNvSpPr/>
            <p:nvPr/>
          </p:nvSpPr>
          <p:spPr>
            <a:xfrm>
              <a:off x="8055253" y="472744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E06B377-43CA-42B9-B077-00FB6DC61DE6}"/>
                </a:ext>
              </a:extLst>
            </p:cNvPr>
            <p:cNvSpPr/>
            <p:nvPr/>
          </p:nvSpPr>
          <p:spPr>
            <a:xfrm>
              <a:off x="8055253" y="509675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B857B3-DE51-4DD4-8D31-EAAEABA27B89}"/>
                </a:ext>
              </a:extLst>
            </p:cNvPr>
            <p:cNvSpPr/>
            <p:nvPr/>
          </p:nvSpPr>
          <p:spPr>
            <a:xfrm>
              <a:off x="8055253" y="546606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E436ED66-6049-4DD4-A52E-1AD401C10A74}"/>
                </a:ext>
              </a:extLst>
            </p:cNvPr>
            <p:cNvSpPr txBox="1"/>
            <p:nvPr/>
          </p:nvSpPr>
          <p:spPr>
            <a:xfrm>
              <a:off x="7746219" y="1110161"/>
              <a:ext cx="117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range(10)</a:t>
              </a:r>
            </a:p>
            <a:p>
              <a:r>
                <a:rPr lang="zh-TW" altLang="en-US" dirty="0"/>
                <a:t>產生清單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C437C0D-8DB7-4271-8CD2-9D4538FB7F2D}"/>
                </a:ext>
              </a:extLst>
            </p:cNvPr>
            <p:cNvSpPr txBox="1"/>
            <p:nvPr/>
          </p:nvSpPr>
          <p:spPr>
            <a:xfrm>
              <a:off x="9285780" y="2977369"/>
              <a:ext cx="1864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逐項取出設值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732BE1F-7934-4C3D-BB0D-6F1742E2C41E}"/>
              </a:ext>
            </a:extLst>
          </p:cNvPr>
          <p:cNvSpPr/>
          <p:nvPr/>
        </p:nvSpPr>
        <p:spPr>
          <a:xfrm>
            <a:off x="9391638" y="4462180"/>
            <a:ext cx="1439415" cy="11426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</a:t>
            </a:r>
            <a:endParaRPr lang="en-US" altLang="zh-TW" dirty="0"/>
          </a:p>
          <a:p>
            <a:pPr algn="ctr"/>
            <a:r>
              <a:rPr lang="zh-TW" altLang="en-US" dirty="0"/>
              <a:t>區塊</a:t>
            </a: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D7E77BDB-A8C3-4A03-A3E2-D2F370081A90}"/>
              </a:ext>
            </a:extLst>
          </p:cNvPr>
          <p:cNvSpPr/>
          <p:nvPr/>
        </p:nvSpPr>
        <p:spPr>
          <a:xfrm rot="5400000">
            <a:off x="9491861" y="4933709"/>
            <a:ext cx="2160241" cy="404938"/>
          </a:xfrm>
          <a:prstGeom prst="rightArrow">
            <a:avLst>
              <a:gd name="adj1" fmla="val 28063"/>
              <a:gd name="adj2" fmla="val 6516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BECA00-A8EB-46FC-9FEE-3391292F46DC}"/>
              </a:ext>
            </a:extLst>
          </p:cNvPr>
          <p:cNvSpPr/>
          <p:nvPr/>
        </p:nvSpPr>
        <p:spPr>
          <a:xfrm>
            <a:off x="9541804" y="2933485"/>
            <a:ext cx="565096" cy="467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 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7F7CE7-89D3-4B47-9592-9C0BCC74D100}"/>
              </a:ext>
            </a:extLst>
          </p:cNvPr>
          <p:cNvSpPr txBox="1"/>
          <p:nvPr/>
        </p:nvSpPr>
        <p:spPr>
          <a:xfrm>
            <a:off x="10087768" y="2923879"/>
            <a:ext cx="1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6A2E100-EA14-495F-A6EE-FF7428D551AC}"/>
              </a:ext>
            </a:extLst>
          </p:cNvPr>
          <p:cNvSpPr/>
          <p:nvPr/>
        </p:nvSpPr>
        <p:spPr>
          <a:xfrm>
            <a:off x="10461001" y="2997007"/>
            <a:ext cx="370052" cy="369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EFC6163-9791-452C-BC36-16331D8651A3}"/>
              </a:ext>
            </a:extLst>
          </p:cNvPr>
          <p:cNvCxnSpPr>
            <a:cxnSpLocks/>
          </p:cNvCxnSpPr>
          <p:nvPr/>
        </p:nvCxnSpPr>
        <p:spPr>
          <a:xfrm>
            <a:off x="8356809" y="2420888"/>
            <a:ext cx="2288979" cy="0"/>
          </a:xfrm>
          <a:prstGeom prst="line">
            <a:avLst/>
          </a:prstGeom>
          <a:ln w="28575"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DE75FC-C809-419C-BDD9-E62E973DF318}"/>
              </a:ext>
            </a:extLst>
          </p:cNvPr>
          <p:cNvCxnSpPr>
            <a:cxnSpLocks/>
          </p:cNvCxnSpPr>
          <p:nvPr/>
        </p:nvCxnSpPr>
        <p:spPr>
          <a:xfrm>
            <a:off x="10645789" y="2420888"/>
            <a:ext cx="0" cy="56148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26485315-C062-424E-B505-6220011E358D}"/>
              </a:ext>
            </a:extLst>
          </p:cNvPr>
          <p:cNvSpPr/>
          <p:nvPr/>
        </p:nvSpPr>
        <p:spPr>
          <a:xfrm rot="16200000" flipV="1">
            <a:off x="9677250" y="4284325"/>
            <a:ext cx="3273642" cy="827368"/>
          </a:xfrm>
          <a:prstGeom prst="uturnArrow">
            <a:avLst>
              <a:gd name="adj1" fmla="val 11600"/>
              <a:gd name="adj2" fmla="val 15085"/>
              <a:gd name="adj3" fmla="val 20028"/>
              <a:gd name="adj4" fmla="val 4097"/>
              <a:gd name="adj5" fmla="val 75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B1DD039-2615-4E48-91C4-DE75F62B6ECA}"/>
              </a:ext>
            </a:extLst>
          </p:cNvPr>
          <p:cNvCxnSpPr>
            <a:cxnSpLocks/>
          </p:cNvCxnSpPr>
          <p:nvPr/>
        </p:nvCxnSpPr>
        <p:spPr>
          <a:xfrm flipH="1" flipV="1">
            <a:off x="7464856" y="3952517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5">
            <a:extLst>
              <a:ext uri="{FF2B5EF4-FFF2-40B4-BE49-F238E27FC236}">
                <a16:creationId xmlns:a16="http://schemas.microsoft.com/office/drawing/2014/main" id="{EB231966-55AB-496A-8E6F-9E69CE703B41}"/>
              </a:ext>
            </a:extLst>
          </p:cNvPr>
          <p:cNvSpPr/>
          <p:nvPr/>
        </p:nvSpPr>
        <p:spPr>
          <a:xfrm>
            <a:off x="7815352" y="2172438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6E197C-2062-4AC3-8659-B8922B92483A}"/>
              </a:ext>
            </a:extLst>
          </p:cNvPr>
          <p:cNvSpPr/>
          <p:nvPr/>
        </p:nvSpPr>
        <p:spPr>
          <a:xfrm>
            <a:off x="9282150" y="2639696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FB173A4-0375-4FB2-B496-6FE07142FA71}"/>
              </a:ext>
            </a:extLst>
          </p:cNvPr>
          <p:cNvSpPr/>
          <p:nvPr/>
        </p:nvSpPr>
        <p:spPr>
          <a:xfrm>
            <a:off x="9282150" y="4360153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4426618-0A67-4FE8-BB47-FB6CD336FEAA}"/>
              </a:ext>
            </a:extLst>
          </p:cNvPr>
          <p:cNvSpPr/>
          <p:nvPr/>
        </p:nvSpPr>
        <p:spPr>
          <a:xfrm>
            <a:off x="11193704" y="5239462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AB473C1-5335-40E2-92BA-237A2FF4929E}"/>
              </a:ext>
            </a:extLst>
          </p:cNvPr>
          <p:cNvSpPr txBox="1"/>
          <p:nvPr/>
        </p:nvSpPr>
        <p:spPr>
          <a:xfrm>
            <a:off x="11111607" y="5607763"/>
            <a:ext cx="461665" cy="608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重複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7FDDCD-F4A0-437F-8BE0-677302DC1DD6}"/>
              </a:ext>
            </a:extLst>
          </p:cNvPr>
          <p:cNvSpPr txBox="1"/>
          <p:nvPr/>
        </p:nvSpPr>
        <p:spPr>
          <a:xfrm>
            <a:off x="4631764" y="2627675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程式區塊</a:t>
            </a:r>
          </a:p>
        </p:txBody>
      </p:sp>
    </p:spTree>
    <p:extLst>
      <p:ext uri="{BB962C8B-B14F-4D97-AF65-F5344CB8AC3E}">
        <p14:creationId xmlns:p14="http://schemas.microsoft.com/office/powerpoint/2010/main" val="231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if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05F4B76-351E-404B-AEE9-21D7096C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54" y="1542705"/>
            <a:ext cx="4227215" cy="23216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35" y="4975503"/>
            <a:ext cx="4116880" cy="115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627</Words>
  <Application>Microsoft Office PowerPoint</Application>
  <PresentationFormat>寬螢幕</PresentationFormat>
  <Paragraphs>194</Paragraphs>
  <Slides>24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MS PGothic</vt:lpstr>
      <vt:lpstr>華康新特黑體</vt:lpstr>
      <vt:lpstr>微軟正黑體</vt:lpstr>
      <vt:lpstr>微軟正黑體 Light</vt:lpstr>
      <vt:lpstr>新細明體</vt:lpstr>
      <vt:lpstr>Arial</vt:lpstr>
      <vt:lpstr>Arial Black</vt:lpstr>
      <vt:lpstr>Calibri</vt:lpstr>
      <vt:lpstr>Corbel</vt:lpstr>
      <vt:lpstr>Wingdings</vt:lpstr>
      <vt:lpstr>DesignTemplate</vt:lpstr>
      <vt:lpstr>一個奇葩的想法</vt:lpstr>
      <vt:lpstr>PowerPoint 簡報</vt:lpstr>
      <vt:lpstr>PowerPoint 簡報</vt:lpstr>
      <vt:lpstr>什麼是Thonny Py4t</vt:lpstr>
      <vt:lpstr>不需從零學python </vt:lpstr>
      <vt:lpstr>PowerPoint 簡報</vt:lpstr>
      <vt:lpstr>變數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程式區塊與縮排</vt:lpstr>
      <vt:lpstr>PowerPoint 簡報</vt:lpstr>
      <vt:lpstr>PowerPoint 簡報</vt:lpstr>
      <vt:lpstr>PowerPoint 簡報</vt:lpstr>
      <vt:lpstr>PowerPoint 簡報</vt:lpstr>
      <vt:lpstr>PowerPoint 簡報</vt:lpstr>
      <vt:lpstr>學習文字程式的障礙</vt:lpstr>
      <vt:lpstr>「拖拖拉拉」想法 – 便利貼</vt:lpstr>
      <vt:lpstr>PowerPoint 簡報</vt:lpstr>
      <vt:lpstr>3D 是個有趣的題材 </vt:lpstr>
      <vt:lpstr> 等於不等於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2022-02-09T15:54:49Z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